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488C9D2-9570-47CD-9232-DCFA6AC0FA5C}" type="datetimeFigureOut">
              <a:rPr lang="en-US" smtClean="0"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8745A9B-9110-472D-9841-B9858690CC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7" r="53710" b="23991"/>
          <a:stretch/>
        </p:blipFill>
        <p:spPr bwMode="auto">
          <a:xfrm>
            <a:off x="-42171" y="0"/>
            <a:ext cx="918617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16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1000" y="685800"/>
            <a:ext cx="8305800" cy="54102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	153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СУ </a:t>
            </a:r>
            <a:r>
              <a:rPr lang="bg-BG" sz="3000" b="1" dirty="0">
                <a:latin typeface="Calibri" pitchFamily="34" charset="0"/>
                <a:cs typeface="Calibri" pitchFamily="34" charset="0"/>
              </a:rPr>
              <a:t>„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Неофит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Рилски</a:t>
            </a:r>
            <a:r>
              <a:rPr lang="bg-BG" sz="3000" b="1" dirty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–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гр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София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е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съвременно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учебно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заведение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с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дългогодишна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история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en-US" sz="3000" b="1" dirty="0" err="1" smtClean="0">
                <a:latin typeface="Calibri" pitchFamily="34" charset="0"/>
                <a:cs typeface="Calibri" pitchFamily="34" charset="0"/>
              </a:rPr>
              <a:t>традиции</a:t>
            </a:r>
            <a:endParaRPr lang="en-US" sz="30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en-US" sz="3000" b="1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	153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СУ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работи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в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посока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за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 smtClean="0">
                <a:latin typeface="Calibri" pitchFamily="34" charset="0"/>
                <a:cs typeface="Calibri" pitchFamily="34" charset="0"/>
              </a:rPr>
              <a:t>себеусъвършен-стване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като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конкурентноспособно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училище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с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непрекъснато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обновяваща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се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материална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база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, в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която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се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прилагат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модерни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стратегии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технологии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интерактивни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методи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на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преподаване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30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683285"/>
      </p:ext>
    </p:extLst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48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Училището предлага обучение </a:t>
            </a:r>
            <a:r>
              <a:rPr lang="bg-BG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 </a:t>
            </a:r>
            <a:r>
              <a:rPr lang="bg-BG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спорт </a:t>
            </a:r>
            <a:r>
              <a:rPr lang="bg-BG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</a:t>
            </a:r>
          </a:p>
          <a:p>
            <a:pPr marL="0" indent="0" algn="ctr">
              <a:buNone/>
            </a:pPr>
            <a:r>
              <a:rPr lang="bg-BG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футбол</a:t>
            </a:r>
            <a:r>
              <a:rPr lang="bg-BG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джудо, баскетбол, волейбол, бокс, </a:t>
            </a:r>
          </a:p>
          <a:p>
            <a:pPr marL="0" indent="0" algn="ctr">
              <a:buNone/>
            </a:pPr>
            <a:r>
              <a:rPr lang="bg-BG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тенис на маса, лека атлетика и художествена гимнастика.</a:t>
            </a:r>
          </a:p>
          <a:p>
            <a:pPr marL="0" indent="0" algn="ctr">
              <a:spcBef>
                <a:spcPts val="0"/>
              </a:spcBef>
              <a:buClrTx/>
              <a:buNone/>
              <a:defRPr/>
            </a:pPr>
            <a:endParaRPr lang="bg-BG" sz="30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  <a:defRPr/>
            </a:pPr>
            <a:r>
              <a:rPr lang="bg-BG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bg-BG" sz="3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прием след 7 клас се придобива професия </a:t>
            </a:r>
          </a:p>
          <a:p>
            <a:pPr marL="0" indent="0" algn="ctr">
              <a:spcBef>
                <a:spcPts val="0"/>
              </a:spcBef>
              <a:buClrTx/>
              <a:buNone/>
              <a:defRPr/>
            </a:pPr>
            <a:r>
              <a:rPr lang="bg-BG" sz="3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„ПОМОЩНИК - ТРЕНЬОР</a:t>
            </a:r>
            <a:r>
              <a:rPr lang="bg-BG" sz="3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“</a:t>
            </a:r>
          </a:p>
          <a:p>
            <a:pPr marL="0" indent="0" algn="ctr">
              <a:spcBef>
                <a:spcPts val="0"/>
              </a:spcBef>
              <a:buClrTx/>
              <a:buNone/>
              <a:defRPr/>
            </a:pPr>
            <a:endParaRPr lang="bg-BG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buClrTx/>
              <a:buNone/>
              <a:defRPr/>
            </a:pPr>
            <a:r>
              <a:rPr lang="bg-BG" sz="3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153 СУ извършва прием след завършени 4, 5, 6 или 7ми клас</a:t>
            </a:r>
            <a:endParaRPr lang="en-US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61411"/>
      </p:ext>
    </p:extLst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75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25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29718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На</a:t>
            </a:r>
            <a:r>
              <a:rPr lang="bg-BG" sz="3000" b="1" dirty="0">
                <a:latin typeface="Calibri" pitchFamily="34" charset="0"/>
                <a:cs typeface="Calibri" pitchFamily="34" charset="0"/>
              </a:rPr>
              <a:t>ш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ите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възпитаници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са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наши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партньори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в </a:t>
            </a:r>
            <a:r>
              <a:rPr lang="en-US" sz="3000" b="1" dirty="0" err="1" smtClean="0">
                <a:latin typeface="Calibri" pitchFamily="34" charset="0"/>
                <a:cs typeface="Calibri" pitchFamily="34" charset="0"/>
              </a:rPr>
              <a:t>учебно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en-US" sz="3000" b="1" dirty="0" err="1" smtClean="0">
                <a:latin typeface="Calibri" pitchFamily="34" charset="0"/>
                <a:cs typeface="Calibri" pitchFamily="34" charset="0"/>
              </a:rPr>
              <a:t>възпитателния</a:t>
            </a:r>
            <a:r>
              <a:rPr lang="en-US" sz="30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и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учебно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–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тренировъчния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процес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000" b="1" dirty="0" err="1">
                <a:latin typeface="Calibri" pitchFamily="34" charset="0"/>
                <a:cs typeface="Calibri" pitchFamily="34" charset="0"/>
              </a:rPr>
              <a:t>защото</a:t>
            </a:r>
            <a:r>
              <a:rPr lang="en-US" sz="3000" b="1" dirty="0">
                <a:latin typeface="Calibri" pitchFamily="34" charset="0"/>
                <a:cs typeface="Calibri" pitchFamily="34" charset="0"/>
              </a:rPr>
              <a:t>:</a:t>
            </a:r>
            <a:endParaRPr lang="bg-BG" sz="3000" b="1" dirty="0"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bg-BG" sz="3000" dirty="0" smtClean="0">
                <a:latin typeface="Calibri" pitchFamily="34" charset="0"/>
                <a:cs typeface="Calibri" pitchFamily="34" charset="0"/>
              </a:rPr>
              <a:t>- д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ават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своя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принос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за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престижа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на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училището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чрез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спортните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си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успехи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pPr marL="0" lvl="0" indent="0" algn="ctr">
              <a:lnSpc>
                <a:spcPct val="80000"/>
              </a:lnSpc>
              <a:buNone/>
            </a:pPr>
            <a:r>
              <a:rPr lang="bg-BG" sz="3000" dirty="0" smtClean="0">
                <a:latin typeface="Calibri" pitchFamily="34" charset="0"/>
                <a:cs typeface="Calibri" pitchFamily="34" charset="0"/>
              </a:rPr>
              <a:t>- п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оемат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отговорност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като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избират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своя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>
                <a:latin typeface="Calibri" pitchFamily="34" charset="0"/>
                <a:cs typeface="Calibri" pitchFamily="34" charset="0"/>
              </a:rPr>
              <a:t>професионален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3000" dirty="0" err="1" smtClean="0">
                <a:latin typeface="Calibri" pitchFamily="34" charset="0"/>
                <a:cs typeface="Calibri" pitchFamily="34" charset="0"/>
              </a:rPr>
              <a:t>път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71875"/>
            <a:ext cx="1523047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6" r="20484"/>
          <a:stretch/>
        </p:blipFill>
        <p:spPr>
          <a:xfrm>
            <a:off x="2040889" y="3571875"/>
            <a:ext cx="1647825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7916" r="35886" b="12994"/>
          <a:stretch/>
        </p:blipFill>
        <p:spPr>
          <a:xfrm>
            <a:off x="3901756" y="3571875"/>
            <a:ext cx="16383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t="13636" r="21873"/>
          <a:stretch/>
        </p:blipFill>
        <p:spPr>
          <a:xfrm>
            <a:off x="5753099" y="3571875"/>
            <a:ext cx="3122461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8752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split orient="vert"/>
      </p:transition>
    </mc:Choice>
    <mc:Fallback xmlns="">
      <p:transition spd="slow" advClick="0" advTm="30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410_T\Dropbox\153su\IrenaGeorgieva\snimki_baza\IK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22394"/>
            <a:ext cx="3822839" cy="2867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4" name="Заглавие 1"/>
          <p:cNvSpPr>
            <a:spLocks noGrp="1"/>
          </p:cNvSpPr>
          <p:nvPr>
            <p:ph type="title"/>
          </p:nvPr>
        </p:nvSpPr>
        <p:spPr>
          <a:xfrm>
            <a:off x="3657600" y="5029200"/>
            <a:ext cx="4953000" cy="1143000"/>
          </a:xfrm>
        </p:spPr>
        <p:txBody>
          <a:bodyPr>
            <a:normAutofit/>
          </a:bodyPr>
          <a:lstStyle/>
          <a:p>
            <a:pPr algn="ctr"/>
            <a:r>
              <a:rPr lang="en-US" sz="3000" dirty="0" err="1"/>
              <a:t>Модернизирана</a:t>
            </a:r>
            <a:r>
              <a:rPr lang="en-US" sz="3000" dirty="0"/>
              <a:t> </a:t>
            </a:r>
            <a:r>
              <a:rPr lang="bg-BG" sz="3000" dirty="0" smtClean="0"/>
              <a:t/>
            </a:r>
            <a:br>
              <a:rPr lang="bg-BG" sz="3000" dirty="0" smtClean="0"/>
            </a:br>
            <a:r>
              <a:rPr lang="en-US" sz="3000" dirty="0" err="1" smtClean="0"/>
              <a:t>учебно-материална</a:t>
            </a:r>
            <a:r>
              <a:rPr lang="en-US" sz="3000" dirty="0" smtClean="0"/>
              <a:t> </a:t>
            </a:r>
            <a:r>
              <a:rPr lang="en-US" sz="3000" dirty="0" err="1"/>
              <a:t>база</a:t>
            </a:r>
            <a:endParaRPr lang="en-US" sz="3000" dirty="0"/>
          </a:p>
        </p:txBody>
      </p:sp>
      <p:sp>
        <p:nvSpPr>
          <p:cNvPr id="5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81000" y="457200"/>
            <a:ext cx="8382000" cy="137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latin typeface="Calibri" pitchFamily="34" charset="0"/>
                <a:cs typeface="Calibri" pitchFamily="34" charset="0"/>
              </a:rPr>
              <a:t>153 СУ Н.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Рилски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разполага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с 2 </a:t>
            </a:r>
            <a:r>
              <a:rPr lang="en-US" sz="2600" b="1" dirty="0" err="1" smtClean="0">
                <a:latin typeface="Calibri" pitchFamily="34" charset="0"/>
                <a:cs typeface="Calibri" pitchFamily="34" charset="0"/>
              </a:rPr>
              <a:t>модернизирани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кабинета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по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информационни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 smtClean="0">
                <a:latin typeface="Calibri" pitchFamily="34" charset="0"/>
                <a:cs typeface="Calibri" pitchFamily="34" charset="0"/>
              </a:rPr>
              <a:t>технологии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sz="2600" b="1" smtClean="0">
                <a:latin typeface="Calibri" pitchFamily="34" charset="0"/>
                <a:cs typeface="Calibri" pitchFamily="34" charset="0"/>
              </a:rPr>
              <a:t>специализиран кабинет по БДП, </a:t>
            </a:r>
            <a:r>
              <a:rPr lang="en-US" sz="2600" b="1" smtClean="0">
                <a:latin typeface="Calibri" pitchFamily="34" charset="0"/>
                <a:cs typeface="Calibri" pitchFamily="34" charset="0"/>
              </a:rPr>
              <a:t>кабинети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по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всички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 dirty="0" err="1">
                <a:latin typeface="Calibri" pitchFamily="34" charset="0"/>
                <a:cs typeface="Calibri" pitchFamily="34" charset="0"/>
              </a:rPr>
              <a:t>предмети</a:t>
            </a:r>
            <a:r>
              <a:rPr lang="en-US" sz="26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en-US" sz="2600" b="1" dirty="0" err="1" smtClean="0">
                <a:latin typeface="Calibri" pitchFamily="34" charset="0"/>
                <a:cs typeface="Calibri" pitchFamily="34" charset="0"/>
              </a:rPr>
              <a:t>библиотека</a:t>
            </a: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sz="26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4" r="9738"/>
          <a:stretch/>
        </p:blipFill>
        <p:spPr>
          <a:xfrm>
            <a:off x="5594597" y="1905000"/>
            <a:ext cx="3555154" cy="28671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3276600" cy="2457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5723290"/>
      </p:ext>
    </p:extLst>
  </p:cSld>
  <p:clrMapOvr>
    <a:masterClrMapping/>
  </p:clrMapOvr>
  <p:transition spd="slow" advClick="0" advTm="3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620000" cy="1066800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ОСЪЩЕСТВИ МЕЧТИТЕ СИ!</a:t>
            </a:r>
            <a:endParaRPr lang="en-US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4800" y="457200"/>
            <a:ext cx="85344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g-BG" sz="2600" b="1" dirty="0">
                <a:latin typeface="Calibri" pitchFamily="34" charset="0"/>
                <a:cs typeface="Calibri" pitchFamily="34" charset="0"/>
              </a:rPr>
              <a:t>В училището работят квалифицирани педагози и спортни специалисти. </a:t>
            </a:r>
          </a:p>
          <a:p>
            <a:pPr marL="0" indent="0" algn="ctr">
              <a:buNone/>
            </a:pPr>
            <a:r>
              <a:rPr lang="ru-RU" sz="2600" b="1" dirty="0" err="1">
                <a:latin typeface="Calibri" pitchFamily="34" charset="0"/>
                <a:cs typeface="Calibri" pitchFamily="34" charset="0"/>
              </a:rPr>
              <a:t>Обучението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е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целодневно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ползване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 err="1" smtClean="0">
                <a:latin typeface="Calibri" pitchFamily="34" charset="0"/>
                <a:cs typeface="Calibri" pitchFamily="34" charset="0"/>
              </a:rPr>
              <a:t>базите</a:t>
            </a:r>
            <a:r>
              <a:rPr lang="ru-RU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на </a:t>
            </a:r>
            <a:endParaRPr lang="ru-RU" sz="2600" b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ОСК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«Локомотив» - </a:t>
            </a:r>
            <a:r>
              <a:rPr lang="bg-BG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6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офия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и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bg-BG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ФК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«Локомотив» - </a:t>
            </a:r>
            <a:r>
              <a:rPr lang="bg-BG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</a:t>
            </a:r>
            <a:r>
              <a:rPr lang="ru-RU" sz="2600" b="1" dirty="0" err="1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офия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6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ru-RU" sz="2600" b="1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600" b="1" dirty="0" err="1">
                <a:latin typeface="Calibri" pitchFamily="34" charset="0"/>
                <a:cs typeface="Calibri" pitchFamily="34" charset="0"/>
              </a:rPr>
              <a:t>Училището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разполага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безплатно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общежитие </a:t>
            </a:r>
            <a:r>
              <a:rPr lang="ru-RU" sz="2600" b="1" dirty="0" smtClean="0">
                <a:latin typeface="Calibri" pitchFamily="34" charset="0"/>
                <a:cs typeface="Calibri" pitchFamily="34" charset="0"/>
              </a:rPr>
              <a:t>за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ученици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провинцията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 algn="ctr">
              <a:buNone/>
            </a:pPr>
            <a:endParaRPr lang="ru-RU" sz="2600" b="1" dirty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2600" b="1" dirty="0">
                <a:latin typeface="Calibri" pitchFamily="34" charset="0"/>
                <a:cs typeface="Calibri" pitchFamily="34" charset="0"/>
              </a:rPr>
              <a:t>РЕАЛИЗАЦИЯ: </a:t>
            </a:r>
          </a:p>
          <a:p>
            <a:pPr marL="0" indent="0" algn="ctr">
              <a:buNone/>
            </a:pPr>
            <a:r>
              <a:rPr lang="ru-RU" sz="2600" b="1" dirty="0">
                <a:latin typeface="Calibri" pitchFamily="34" charset="0"/>
                <a:cs typeface="Calibri" pitchFamily="34" charset="0"/>
              </a:rPr>
              <a:t>Успешно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продължаване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образованието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 err="1" smtClean="0">
                <a:latin typeface="Calibri" pitchFamily="34" charset="0"/>
                <a:cs typeface="Calibri" pitchFamily="34" charset="0"/>
              </a:rPr>
              <a:t>във</a:t>
            </a:r>
            <a:r>
              <a:rPr lang="ru-RU" sz="26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всички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висши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учебни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заведения в </a:t>
            </a:r>
            <a:r>
              <a:rPr lang="ru-RU" sz="2600" b="1" dirty="0" err="1">
                <a:latin typeface="Calibri" pitchFamily="34" charset="0"/>
                <a:cs typeface="Calibri" pitchFamily="34" charset="0"/>
              </a:rPr>
              <a:t>страната</a:t>
            </a:r>
            <a:r>
              <a:rPr lang="ru-RU" sz="2600" b="1" dirty="0">
                <a:latin typeface="Calibri" pitchFamily="34" charset="0"/>
                <a:cs typeface="Calibri" pitchFamily="34" charset="0"/>
              </a:rPr>
              <a:t> и чужбина. </a:t>
            </a:r>
            <a:endParaRPr lang="bg-BG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752574"/>
      </p:ext>
    </p:extLst>
  </p:cSld>
  <p:clrMapOvr>
    <a:masterClrMapping/>
  </p:clrMapOvr>
  <p:transition spd="slow" advClick="0" advTm="30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ъгълник 9"/>
          <p:cNvSpPr/>
          <p:nvPr/>
        </p:nvSpPr>
        <p:spPr>
          <a:xfrm>
            <a:off x="-32043" y="0"/>
            <a:ext cx="9176043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Картина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9" t="19844" r="30368" b="15644"/>
          <a:stretch/>
        </p:blipFill>
        <p:spPr>
          <a:xfrm>
            <a:off x="1581150" y="106622"/>
            <a:ext cx="2819400" cy="1922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Картина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66" y="4659702"/>
            <a:ext cx="3145928" cy="20964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Картина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2" r="16887"/>
          <a:stretch/>
        </p:blipFill>
        <p:spPr>
          <a:xfrm>
            <a:off x="5273615" y="2743200"/>
            <a:ext cx="3517900" cy="25308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62222"/>
            <a:ext cx="411368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062" y="106622"/>
            <a:ext cx="2065867" cy="309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Картина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5166" y="4247009"/>
            <a:ext cx="3797300" cy="214206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Картина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400"/>
            <a:ext cx="2028825" cy="2705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Картина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3484101"/>
            <a:ext cx="2081842" cy="31525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Картина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32943"/>
            <a:ext cx="2209800" cy="2946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авоъгълник 3"/>
          <p:cNvSpPr/>
          <p:nvPr/>
        </p:nvSpPr>
        <p:spPr>
          <a:xfrm>
            <a:off x="951380" y="3105833"/>
            <a:ext cx="7429500" cy="64633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Искаме!</a:t>
            </a:r>
            <a:r>
              <a:rPr lang="en-US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bg-BG" sz="3600" b="1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 Можем</a:t>
            </a:r>
            <a:r>
              <a:rPr lang="bg-BG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!</a:t>
            </a:r>
            <a:r>
              <a:rPr lang="bg-BG" sz="3600" b="1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1" spc="50" baseline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   </a:t>
            </a:r>
            <a:r>
              <a:rPr lang="bg-BG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alibri" pitchFamily="34" charset="0"/>
                <a:cs typeface="Calibri" pitchFamily="34" charset="0"/>
              </a:rPr>
              <a:t>Успяваме! </a:t>
            </a:r>
            <a:endParaRPr lang="en-US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3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split orient="vert"/>
      </p:transition>
    </mc:Choice>
    <mc:Fallback xmlns="">
      <p:transition spd="slow" advClick="0" advTm="15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-32043" y="0"/>
            <a:ext cx="9176043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Картина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342900"/>
            <a:ext cx="83820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4800" y="4648200"/>
            <a:ext cx="8382000" cy="1905000"/>
          </a:xfrm>
        </p:spPr>
        <p:txBody>
          <a:bodyPr>
            <a:noAutofit/>
          </a:bodyPr>
          <a:lstStyle/>
          <a:p>
            <a:pPr algn="ctr"/>
            <a:r>
              <a:rPr lang="bg-BG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Адрес: </a:t>
            </a:r>
            <a:r>
              <a:rPr lang="bg-BG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гр. София</a:t>
            </a:r>
            <a:r>
              <a:rPr lang="bg-BG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bg-BG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bg-BG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кв. “</a:t>
            </a:r>
            <a:r>
              <a:rPr lang="bg-BG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Свобода”</a:t>
            </a:r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bg-BG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ул</a:t>
            </a:r>
            <a:r>
              <a:rPr lang="bg-BG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 “Народни Будители” №2</a:t>
            </a:r>
            <a:br>
              <a:rPr lang="bg-BG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02/</a:t>
            </a:r>
            <a:r>
              <a:rPr lang="bg-BG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837 </a:t>
            </a:r>
            <a:r>
              <a:rPr lang="bg-BG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21 90 – </a:t>
            </a:r>
            <a:r>
              <a:rPr lang="bg-BG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Директор</a:t>
            </a:r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02/</a:t>
            </a:r>
            <a:r>
              <a:rPr lang="bg-BG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938 </a:t>
            </a:r>
            <a:r>
              <a:rPr lang="bg-BG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31 43 – Секретар</a:t>
            </a:r>
            <a:br>
              <a:rPr lang="bg-BG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e-mail: </a:t>
            </a:r>
            <a:r>
              <a:rPr lang="en-US" sz="30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nrilski153@abv.bg</a:t>
            </a:r>
            <a:r>
              <a:rPr lang="en-US" sz="3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www.nrilski153.org</a:t>
            </a:r>
          </a:p>
        </p:txBody>
      </p:sp>
    </p:spTree>
    <p:extLst>
      <p:ext uri="{BB962C8B-B14F-4D97-AF65-F5344CB8AC3E}">
        <p14:creationId xmlns:p14="http://schemas.microsoft.com/office/powerpoint/2010/main" val="2111800003"/>
      </p:ext>
    </p:extLst>
  </p:cSld>
  <p:clrMapOvr>
    <a:masterClrMapping/>
  </p:clrMapOvr>
  <p:transition spd="slow" advClick="0" advTm="35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191</Words>
  <Application>Microsoft Office PowerPoint</Application>
  <PresentationFormat>Презентация на цял екран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9" baseType="lpstr">
      <vt:lpstr>NewsPrint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Модернизирана  учебно-материална база</vt:lpstr>
      <vt:lpstr>ОСЪЩЕСТВИ МЕЧТИТЕ СИ!</vt:lpstr>
      <vt:lpstr>Презентация на PowerPoint</vt:lpstr>
      <vt:lpstr>Адрес: гр. София кв. “Свобода”, ул. “Народни Будители” №2 02/837 21 90 – Директор, 02/938 31 43 – Секретар e-mail: nrilski153@abv.bg www.nrilski153.org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/>
  <cp:lastModifiedBy/>
  <cp:revision>11</cp:revision>
  <dcterms:created xsi:type="dcterms:W3CDTF">2018-02-23T09:39:12Z</dcterms:created>
  <dcterms:modified xsi:type="dcterms:W3CDTF">2018-03-13T13:13:59Z</dcterms:modified>
</cp:coreProperties>
</file>